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6" r:id="rId5"/>
    <p:sldId id="265" r:id="rId6"/>
    <p:sldId id="267" r:id="rId7"/>
    <p:sldId id="270" r:id="rId8"/>
    <p:sldId id="273" r:id="rId9"/>
    <p:sldId id="275" r:id="rId10"/>
    <p:sldId id="268" r:id="rId11"/>
    <p:sldId id="271" r:id="rId12"/>
    <p:sldId id="288" r:id="rId13"/>
    <p:sldId id="276" r:id="rId14"/>
    <p:sldId id="278" r:id="rId15"/>
    <p:sldId id="280" r:id="rId16"/>
    <p:sldId id="282" r:id="rId17"/>
    <p:sldId id="284" r:id="rId18"/>
    <p:sldId id="285" r:id="rId19"/>
    <p:sldId id="286" r:id="rId20"/>
    <p:sldId id="290" r:id="rId21"/>
    <p:sldId id="289" r:id="rId22"/>
    <p:sldId id="291" r:id="rId23"/>
    <p:sldId id="297" r:id="rId24"/>
    <p:sldId id="292" r:id="rId25"/>
    <p:sldId id="299" r:id="rId26"/>
    <p:sldId id="300" r:id="rId27"/>
    <p:sldId id="293" r:id="rId28"/>
    <p:sldId id="296" r:id="rId29"/>
    <p:sldId id="306" r:id="rId30"/>
    <p:sldId id="307" r:id="rId31"/>
    <p:sldId id="308" r:id="rId32"/>
    <p:sldId id="301" r:id="rId33"/>
    <p:sldId id="305" r:id="rId34"/>
    <p:sldId id="309" r:id="rId35"/>
    <p:sldId id="310" r:id="rId36"/>
    <p:sldId id="311" r:id="rId37"/>
    <p:sldId id="302" r:id="rId38"/>
    <p:sldId id="304" r:id="rId39"/>
    <p:sldId id="31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1" autoAdjust="0"/>
    <p:restoredTop sz="94660"/>
  </p:normalViewPr>
  <p:slideViewPr>
    <p:cSldViewPr snapToGrid="0">
      <p:cViewPr>
        <p:scale>
          <a:sx n="100" d="100"/>
          <a:sy n="100" d="100"/>
        </p:scale>
        <p:origin x="44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7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9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4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3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8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5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2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3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448886" y="2584319"/>
            <a:ext cx="11321935" cy="1871303"/>
          </a:xfrm>
          <a:prstGeom prst="roundRect">
            <a:avLst>
              <a:gd name="adj" fmla="val 50000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266700" dist="1143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latinLnBrk="0">
              <a:defRPr/>
            </a:pP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스마트카드 데이터를 활용한 대중교통 </a:t>
            </a:r>
            <a:r>
              <a:rPr lang="ko-KR" altLang="en-US" sz="3000" b="1" kern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취약지점</a:t>
            </a: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분석과</a:t>
            </a:r>
            <a:endParaRPr lang="en-US" altLang="ko-KR" sz="3000" b="1" kern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 latinLnBrk="0">
              <a:defRPr/>
            </a:pPr>
            <a:endParaRPr lang="en-US" altLang="ko-KR" sz="3000" b="1" kern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 latinLnBrk="0">
              <a:defRPr/>
            </a:pPr>
            <a:r>
              <a:rPr lang="ko-KR" altLang="en-US" sz="3000" b="1" kern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온디맨드</a:t>
            </a: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서비스 제공 방안 제시</a:t>
            </a:r>
            <a:endParaRPr lang="ko-KR" altLang="en-US" sz="3000" b="1" kern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49337" y="4654233"/>
            <a:ext cx="1329417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조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015148" y="4654232"/>
            <a:ext cx="4364976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명소연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안병윤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안재진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임종근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88019" y="27478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897765" y="620978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Second.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MaaS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서비스 중 공유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킥보드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공유 자전거 등의 단거리 교통수단을 선택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32804" y="1633883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전세계적으로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2015</a:t>
            </a:r>
            <a:r>
              <a:rPr lang="ko-KR" altLang="en-US" sz="1400" dirty="0" smtClean="0">
                <a:solidFill>
                  <a:schemeClr val="tx1"/>
                </a:solidFill>
              </a:rPr>
              <a:t>년 </a:t>
            </a:r>
            <a:r>
              <a:rPr lang="en-US" altLang="ko-KR" sz="1400" dirty="0" smtClean="0">
                <a:solidFill>
                  <a:schemeClr val="tx1"/>
                </a:solidFill>
              </a:rPr>
              <a:t>4000</a:t>
            </a:r>
            <a:r>
              <a:rPr lang="ko-KR" altLang="en-US" sz="1400" dirty="0" smtClean="0">
                <a:solidFill>
                  <a:schemeClr val="tx1"/>
                </a:solidFill>
              </a:rPr>
              <a:t>억원 규모에 불과했던 글로벌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ko-KR" altLang="en-US" sz="1400" dirty="0" smtClean="0">
                <a:solidFill>
                  <a:schemeClr val="tx1"/>
                </a:solidFill>
              </a:rPr>
              <a:t> 시장규모는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30</a:t>
            </a:r>
            <a:r>
              <a:rPr lang="ko-KR" altLang="en-US" sz="1400" dirty="0" smtClean="0">
                <a:solidFill>
                  <a:schemeClr val="tx1"/>
                </a:solidFill>
              </a:rPr>
              <a:t>년 </a:t>
            </a:r>
            <a:r>
              <a:rPr lang="en-US" altLang="ko-KR" sz="1400" dirty="0" smtClean="0">
                <a:solidFill>
                  <a:schemeClr val="tx1"/>
                </a:solidFill>
              </a:rPr>
              <a:t>26</a:t>
            </a:r>
            <a:r>
              <a:rPr lang="ko-KR" altLang="en-US" sz="1400" dirty="0" smtClean="0">
                <a:solidFill>
                  <a:schemeClr val="tx1"/>
                </a:solidFill>
              </a:rPr>
              <a:t>조원 규모에 이를 것으로 예상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32804" y="290573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모빌리티는</a:t>
            </a:r>
            <a:r>
              <a:rPr lang="ko-KR" altLang="en-US" sz="1400" dirty="0" smtClean="0">
                <a:solidFill>
                  <a:schemeClr val="tx1"/>
                </a:solidFill>
              </a:rPr>
              <a:t> 라스트 마일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en-US" altLang="ko-KR" sz="1400" dirty="0" smtClean="0">
                <a:solidFill>
                  <a:schemeClr val="tx1"/>
                </a:solidFill>
              </a:rPr>
              <a:t>(Last Mile Mobility) </a:t>
            </a:r>
            <a:r>
              <a:rPr lang="ko-KR" altLang="en-US" sz="1400" dirty="0" smtClean="0">
                <a:solidFill>
                  <a:schemeClr val="tx1"/>
                </a:solidFill>
              </a:rPr>
              <a:t>라고도 불리는데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여기서 라스트 마일이란 목적지까지 걸어가기에는 멀고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대중교통을 이용하기에는 가까운 구간을 의미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32804" y="438124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즉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목적지로 가는 마지막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마일을 의미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이 마지막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마일을 실제로 퍼스널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모빌리티를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사용하면 남은 거리를 빠르고 편리하게 이동 가능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3883" y="6131502"/>
            <a:ext cx="4594163" cy="2609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000" dirty="0" smtClean="0">
                <a:solidFill>
                  <a:schemeClr val="tx1"/>
                </a:solidFill>
              </a:rPr>
              <a:t> 이용환경만족도 영향 분석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안다은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이경환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고은정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21766" y="25446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66549" y="511664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400" dirty="0" smtClean="0">
                <a:solidFill>
                  <a:schemeClr val="tx1"/>
                </a:solidFill>
              </a:rPr>
              <a:t> 서비스는 주로 여의도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강남 등 단거리 통행이 많은 지역에 집중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66549" y="1885342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모빌리티는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20~40</a:t>
            </a:r>
            <a:r>
              <a:rPr lang="ko-KR" altLang="en-US" sz="1400" dirty="0" smtClean="0">
                <a:solidFill>
                  <a:schemeClr val="tx1"/>
                </a:solidFill>
              </a:rPr>
              <a:t>대 젊은 층의 통행이 </a:t>
            </a:r>
            <a:r>
              <a:rPr lang="en-US" altLang="ko-KR" sz="1400" dirty="0" smtClean="0">
                <a:solidFill>
                  <a:schemeClr val="tx1"/>
                </a:solidFill>
              </a:rPr>
              <a:t>49%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연구결과를 고려해봤을 때 공유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ko-KR" altLang="en-US" sz="1400" dirty="0" smtClean="0">
                <a:solidFill>
                  <a:schemeClr val="tx1"/>
                </a:solidFill>
              </a:rPr>
              <a:t> 서비스를 통해 승용차 통행 일부가 전환된다면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교통체증 감소가 가능할 것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58238" y="4453716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이용자들의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O/D(Origin – Destination)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와 지역 유동인구 특성을 고려해 지역마다 수요를 고려한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배치가 필요함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58237" y="3169529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자전거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전동킥보드를 이용함으로써 출 퇴근 및 이동시간 절약이 가능하고 목적지까지 우회 없이 이동 가능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3062" y="6023437"/>
            <a:ext cx="4594163" cy="2609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000" dirty="0" smtClean="0">
                <a:solidFill>
                  <a:schemeClr val="tx1"/>
                </a:solidFill>
              </a:rPr>
              <a:t> 이용환경만족도 영향 분석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안다은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이경환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고은정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8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87650" y="232099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03766" y="2619568"/>
            <a:ext cx="10762227" cy="8570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공유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킥보드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일평균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5.3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회 이용되는 것으로 나타났으며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회당 평균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10.6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분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1.7km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로 출퇴근 시간대에 이용되는 것으로 나타남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.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03766" y="3706801"/>
            <a:ext cx="10762227" cy="855674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smtClean="0">
                <a:solidFill>
                  <a:prstClr val="white"/>
                </a:solidFill>
              </a:rPr>
              <a:t>해당 논문의 조사결과를 토대로 데이터 분석의 필터 조건을 지정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505700" y="6023437"/>
            <a:ext cx="3921525" cy="2609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공유전동킥보드 이용의 공간적 상관성에 관한 연구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분석과정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69363" y="4520930"/>
            <a:ext cx="783086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데이터를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정제하고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지도 상에 시각화하여 서울시 내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25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 구에 대한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Circuity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빈도를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파악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27694" y="1567042"/>
            <a:ext cx="2811641" cy="25794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n w="3175">
                  <a:noFill/>
                </a:ln>
                <a:solidFill>
                  <a:schemeClr val="bg1"/>
                </a:solidFill>
              </a:rPr>
              <a:t>데이터 정제</a:t>
            </a:r>
            <a:endParaRPr lang="en-US" altLang="ko-KR" sz="2400" b="1" dirty="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486699" y="1567041"/>
            <a:ext cx="3100043" cy="2579435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n w="3175">
                  <a:noFill/>
                </a:ln>
                <a:solidFill>
                  <a:prstClr val="white"/>
                </a:solidFill>
              </a:rPr>
              <a:t>데이터 전처리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8566312" y="1490842"/>
            <a:ext cx="3085425" cy="25794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n w="3175">
                  <a:noFill/>
                </a:ln>
                <a:solidFill>
                  <a:schemeClr val="bg1"/>
                </a:solidFill>
              </a:rPr>
              <a:t>데이터 시각화</a:t>
            </a:r>
            <a:endParaRPr lang="en-US" altLang="ko-KR" sz="2400" b="1" dirty="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9907" y="4895384"/>
            <a:ext cx="9733084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시각화를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통해 어느 지역을 중심으로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파악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Circuity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우회계수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빈도가 높은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구를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중심으로 세부적인 내용을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분석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50145" y="5668634"/>
            <a:ext cx="783086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경로 검색 데이터를 시계열적으로 분석하면 교통수단 및 이용 장소 등의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변화를 유추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06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49715" y="20331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68021" y="56278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데이터 정제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–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결측치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및 이상치 처리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09" y="1643534"/>
            <a:ext cx="5839594" cy="41721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862" y="1783896"/>
            <a:ext cx="4248150" cy="120015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482765" y="3558486"/>
            <a:ext cx="3124344" cy="21286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‘Circuity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&gt; 3.0‘</a:t>
            </a:r>
            <a:r>
              <a:rPr lang="ko-KR" altLang="en-US" sz="1400" dirty="0" smtClean="0">
                <a:solidFill>
                  <a:schemeClr val="tx1"/>
                </a:solidFill>
              </a:rPr>
              <a:t>인 데이터는 </a:t>
            </a:r>
            <a:r>
              <a:rPr lang="en-US" altLang="ko-KR" sz="1400" dirty="0" smtClean="0">
                <a:solidFill>
                  <a:schemeClr val="tx1"/>
                </a:solidFill>
              </a:rPr>
              <a:t>7</a:t>
            </a:r>
            <a:r>
              <a:rPr lang="ko-KR" altLang="en-US" sz="1400" dirty="0" err="1">
                <a:solidFill>
                  <a:schemeClr val="tx1"/>
                </a:solidFill>
              </a:rPr>
              <a:t>만건으로</a:t>
            </a:r>
            <a:r>
              <a:rPr lang="ko-KR" altLang="en-US" sz="1400" dirty="0">
                <a:solidFill>
                  <a:schemeClr val="tx1"/>
                </a:solidFill>
              </a:rPr>
              <a:t> 통계적으로 </a:t>
            </a:r>
            <a:r>
              <a:rPr lang="ko-KR" altLang="en-US" sz="1400" dirty="0" smtClean="0">
                <a:solidFill>
                  <a:schemeClr val="tx1"/>
                </a:solidFill>
              </a:rPr>
              <a:t>약 </a:t>
            </a:r>
            <a:r>
              <a:rPr lang="en-US" altLang="ko-KR" sz="1400" dirty="0">
                <a:solidFill>
                  <a:schemeClr val="tx1"/>
                </a:solidFill>
              </a:rPr>
              <a:t>0.07%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ko-KR" altLang="en-US" sz="1400" dirty="0" smtClean="0">
                <a:solidFill>
                  <a:schemeClr val="tx1"/>
                </a:solidFill>
              </a:rPr>
              <a:t>비율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조사 대상에서 유의미하지 않다고 판다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49715" y="20331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68021" y="56278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데이터 전처리 및 시각화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-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대중교통 수단 별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우회계수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파악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01" y="1531566"/>
            <a:ext cx="6539646" cy="4207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512" y="3972657"/>
            <a:ext cx="3542508" cy="13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11615" y="20331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29919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데이터 전처리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– Folium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을 통한 빈도가 높은 구 파악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19" y="1340081"/>
            <a:ext cx="8991600" cy="478230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277100" y="5498540"/>
            <a:ext cx="4300002" cy="878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서대문구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서초구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양천구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중랑구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Circuity </a:t>
            </a:r>
            <a:r>
              <a:rPr lang="ko-KR" altLang="en-US" sz="1600" dirty="0" smtClean="0">
                <a:solidFill>
                  <a:schemeClr val="tx1"/>
                </a:solidFill>
              </a:rPr>
              <a:t>高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2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0" y="22236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데이터 시각화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– Box plot, Bar Plot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을 이용한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Circuity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파악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262063"/>
            <a:ext cx="9983037" cy="7572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2614612"/>
            <a:ext cx="4650255" cy="27193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555" y="2614612"/>
            <a:ext cx="4886325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6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47650" y="19379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데이터 시각화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– line plot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을 이용한 이용 시간대 별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Circuity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파악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88" y="1297426"/>
            <a:ext cx="7362462" cy="462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47650" y="19379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데이터 시각화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–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hist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 plot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을 이용한 이용 시간대 별 유동 인구 파악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229778"/>
            <a:ext cx="9821371" cy="47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6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54770" y="284957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1302018"/>
            <a:ext cx="33710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FF9966"/>
                </a:solidFill>
              </a:rPr>
              <a:t>1. </a:t>
            </a:r>
            <a:r>
              <a:rPr lang="ko-KR" altLang="en-US" b="1" dirty="0" smtClean="0">
                <a:solidFill>
                  <a:srgbClr val="FF9966"/>
                </a:solidFill>
              </a:rPr>
              <a:t>문제 제시 배경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2039612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2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프로젝트 개요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2777206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3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프로젝트 목적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3547673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4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분석 절차 및 과정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4248713"/>
            <a:ext cx="33710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FF9966"/>
                </a:solidFill>
              </a:rPr>
              <a:t>5. </a:t>
            </a:r>
            <a:r>
              <a:rPr lang="ko-KR" altLang="en-US" b="1" dirty="0" smtClean="0">
                <a:solidFill>
                  <a:srgbClr val="FF9966"/>
                </a:solidFill>
              </a:rPr>
              <a:t>결론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463850" y="165424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882154" y="3685665"/>
            <a:ext cx="10762227" cy="855674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 서대문구의 경우가 특히 </a:t>
            </a:r>
            <a:r>
              <a:rPr lang="en-US" altLang="ko-KR" sz="1400" b="1" dirty="0">
                <a:solidFill>
                  <a:prstClr val="white"/>
                </a:solidFill>
              </a:rPr>
              <a:t>Circuity</a:t>
            </a:r>
            <a:r>
              <a:rPr lang="ko-KR" altLang="en-US" sz="1400" b="1" dirty="0">
                <a:solidFill>
                  <a:prstClr val="white"/>
                </a:solidFill>
              </a:rPr>
              <a:t>가 높은 분포를 가지는 것으로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파악되었으나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조사 과정에서 세부적인 조사를 위해 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서초구 하나로만 분석을 진행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8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882154" y="2357031"/>
            <a:ext cx="10762227" cy="855674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서초구 </a:t>
            </a:r>
            <a:r>
              <a:rPr lang="en-US" altLang="ko-KR" sz="1400" b="1" dirty="0">
                <a:solidFill>
                  <a:prstClr val="white"/>
                </a:solidFill>
              </a:rPr>
              <a:t>45</a:t>
            </a:r>
            <a:r>
              <a:rPr lang="ko-KR" altLang="en-US" sz="1400" b="1" dirty="0">
                <a:solidFill>
                  <a:prstClr val="white"/>
                </a:solidFill>
              </a:rPr>
              <a:t>만개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타 </a:t>
            </a:r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>
                <a:solidFill>
                  <a:prstClr val="white"/>
                </a:solidFill>
              </a:rPr>
              <a:t>개구 </a:t>
            </a:r>
            <a:r>
              <a:rPr lang="en-US" altLang="ko-KR" sz="1400" b="1" dirty="0">
                <a:solidFill>
                  <a:prstClr val="white"/>
                </a:solidFill>
              </a:rPr>
              <a:t>20</a:t>
            </a:r>
            <a:r>
              <a:rPr lang="ko-KR" altLang="en-US" sz="1400" b="1" dirty="0">
                <a:solidFill>
                  <a:prstClr val="white"/>
                </a:solidFill>
              </a:rPr>
              <a:t>만개의 데이터 보유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3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47650" y="22236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서초구 대중교통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취약지점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분석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–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행정동 별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승차기록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건수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134528"/>
            <a:ext cx="8477250" cy="4853800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3066592" y="2743200"/>
            <a:ext cx="198751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4904917" y="4905375"/>
            <a:ext cx="198751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flipH="1">
            <a:off x="7770668" y="4419600"/>
            <a:ext cx="230332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47650" y="22236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서초구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대중교통 취약점 분석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–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행정동 별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Circuity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추이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77" y="1271475"/>
            <a:ext cx="8786813" cy="4586399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>
            <a:off x="8205763" y="4268183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4719612" y="1079243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2552242" y="4268183"/>
            <a:ext cx="198751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2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463850" y="165424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46641" y="2514450"/>
            <a:ext cx="10762227" cy="855674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이용 </a:t>
            </a:r>
            <a:r>
              <a:rPr lang="ko-KR" altLang="en-US" sz="1400" b="1" dirty="0">
                <a:solidFill>
                  <a:prstClr val="white"/>
                </a:solidFill>
              </a:rPr>
              <a:t>승객 수가 많은 행정동 중 반포</a:t>
            </a:r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>
                <a:solidFill>
                  <a:prstClr val="white"/>
                </a:solidFill>
              </a:rPr>
              <a:t>동과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낮은 행정동 중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방배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동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Circuity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가 높은 방배 본동의 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세가지 </a:t>
            </a:r>
            <a:r>
              <a:rPr lang="ko-KR" altLang="en-US" sz="1400" b="1" dirty="0">
                <a:solidFill>
                  <a:prstClr val="white"/>
                </a:solidFill>
              </a:rPr>
              <a:t>행정동에 대해서 조사를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진행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.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46640" y="3755638"/>
            <a:ext cx="10762227" cy="855674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취약지점의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세부 분석을 위하여 총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통행거리를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공유킥보드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이용 거리의 평균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1.7km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를 맞추어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2km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로 제한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47650" y="22236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반포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동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대중교통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취약지점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분석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–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승차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시간별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인원 수 분포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(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거리 제한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)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" y="1723016"/>
            <a:ext cx="5572489" cy="380353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021823" y="1789849"/>
            <a:ext cx="4114800" cy="36698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총 이용 승객 수는 </a:t>
            </a:r>
            <a:r>
              <a:rPr lang="en-US" altLang="ko-KR" dirty="0" smtClean="0">
                <a:solidFill>
                  <a:schemeClr val="tx1"/>
                </a:solidFill>
              </a:rPr>
              <a:t>72200</a:t>
            </a:r>
            <a:r>
              <a:rPr lang="ko-KR" altLang="en-US" dirty="0" smtClean="0">
                <a:solidFill>
                  <a:schemeClr val="tx1"/>
                </a:solidFill>
              </a:rPr>
              <a:t>건으로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타 행정동 대비 가장 많은 이용 기록이 있는 행정동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4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11374" y="23467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2" y="923942"/>
            <a:ext cx="10058400" cy="5101936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6010794" y="2639292"/>
            <a:ext cx="810491" cy="94557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29680" y="234673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반포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동 대중교통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취약지점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분석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–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인원수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클러스터링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44236" y="280555"/>
            <a:ext cx="10380519" cy="8001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0" y="1301751"/>
            <a:ext cx="7791017" cy="4325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0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47650" y="22236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반포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동 출근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/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퇴근 시간대의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OD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추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이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" y="1692566"/>
            <a:ext cx="4657725" cy="4502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09" y="1652218"/>
            <a:ext cx="4699465" cy="454281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39471" y="1075896"/>
            <a:ext cx="779152" cy="523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출근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72109" y="1086896"/>
            <a:ext cx="779152" cy="523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퇴근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80" y="5645578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21165" y="26999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반포 </a:t>
            </a:r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동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따릉이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위치 및 분포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4" y="1582202"/>
            <a:ext cx="4763928" cy="34660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4" y="1658402"/>
            <a:ext cx="5599800" cy="367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smtClean="0">
                <a:solidFill>
                  <a:prstClr val="white"/>
                </a:solidFill>
              </a:rPr>
              <a:t>방배 </a:t>
            </a:r>
            <a:r>
              <a:rPr lang="en-US" altLang="ko-KR" b="1" dirty="0" smtClean="0">
                <a:solidFill>
                  <a:prstClr val="white"/>
                </a:solidFill>
              </a:rPr>
              <a:t>1</a:t>
            </a:r>
            <a:r>
              <a:rPr lang="ko-KR" altLang="en-US" b="1" dirty="0" smtClean="0">
                <a:solidFill>
                  <a:prstClr val="white"/>
                </a:solidFill>
              </a:rPr>
              <a:t>동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924214" y="1951616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총 이용 승객 수는 </a:t>
            </a:r>
            <a:r>
              <a:rPr lang="en-US" altLang="ko-KR" dirty="0" smtClean="0"/>
              <a:t>23134</a:t>
            </a:r>
            <a:r>
              <a:rPr lang="ko-KR" altLang="en-US" dirty="0" smtClean="0"/>
              <a:t>건으로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타 행정동 대비 가장 많은 이용 기록이 있는 행정동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0" y="1884783"/>
            <a:ext cx="5572489" cy="38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21767" y="187962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9708" y="47134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문제 제시 배경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07100" y="1465055"/>
            <a:ext cx="3266136" cy="3198385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도시 팽창으로 인한 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교통혼잡 증가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14687" y="1465055"/>
            <a:ext cx="3130361" cy="3198385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현재 해결 대안으로 사용되고 있는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‘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통합거리비례제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’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894317" y="1465055"/>
            <a:ext cx="3361116" cy="3243994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고객의 요구와 수요에 대응하는 플랫폼 서비스인 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‘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온디맨드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 서비스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’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5894" y="5021376"/>
            <a:ext cx="10159539" cy="1039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어떻게 </a:t>
            </a:r>
            <a:r>
              <a:rPr lang="ko-KR" altLang="en-US" sz="1600" dirty="0"/>
              <a:t>하면 교통혼잡을 줄일 수 있을까</a:t>
            </a:r>
            <a:r>
              <a:rPr lang="en-US" altLang="ko-KR" sz="1600" dirty="0" smtClean="0"/>
              <a:t>?</a:t>
            </a:r>
          </a:p>
          <a:p>
            <a:pPr algn="ctr"/>
            <a:endParaRPr lang="ko-KR" altLang="en-US" sz="1600" dirty="0"/>
          </a:p>
          <a:p>
            <a:pPr algn="ctr"/>
            <a:r>
              <a:rPr lang="ko-KR" altLang="en-US" sz="1600" dirty="0" smtClean="0"/>
              <a:t>어느 </a:t>
            </a:r>
            <a:r>
              <a:rPr lang="ko-KR" altLang="en-US" sz="1600" dirty="0"/>
              <a:t>지역에 </a:t>
            </a:r>
            <a:r>
              <a:rPr lang="en-US" altLang="ko-KR" sz="1600" dirty="0"/>
              <a:t>'</a:t>
            </a:r>
            <a:r>
              <a:rPr lang="ko-KR" altLang="en-US" sz="1600" dirty="0" err="1"/>
              <a:t>온디맨드</a:t>
            </a:r>
            <a:r>
              <a:rPr lang="ko-KR" altLang="en-US" sz="1600" dirty="0"/>
              <a:t> 서비스</a:t>
            </a:r>
            <a:r>
              <a:rPr lang="en-US" altLang="ko-KR" sz="1600" dirty="0"/>
              <a:t>'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실시하여야 할까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10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9087"/>
            <a:ext cx="10322169" cy="51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4236" y="280555"/>
            <a:ext cx="10380519" cy="70418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2" y="1110583"/>
            <a:ext cx="8257809" cy="4481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47650" y="22236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방배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동 출근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/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퇴근 시간대의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OD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추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이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471" y="1298857"/>
            <a:ext cx="779152" cy="523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출근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20584" y="1309857"/>
            <a:ext cx="779152" cy="523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퇴근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80" y="5645578"/>
            <a:ext cx="4922947" cy="899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" y="1869130"/>
            <a:ext cx="5156504" cy="37432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09" y="1880130"/>
            <a:ext cx="5598389" cy="37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9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54490" y="16521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48996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방배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동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따릉이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위치 및 분포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9" y="1511516"/>
            <a:ext cx="4879816" cy="3619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83" y="1616516"/>
            <a:ext cx="5682502" cy="34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err="1" smtClean="0">
                <a:solidFill>
                  <a:prstClr val="white"/>
                </a:solidFill>
              </a:rPr>
              <a:t>방배본동</a:t>
            </a:r>
            <a:r>
              <a:rPr lang="ko-KR" altLang="en-US" b="1" dirty="0" smtClean="0">
                <a:solidFill>
                  <a:prstClr val="white"/>
                </a:solidFill>
              </a:rPr>
              <a:t>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41799" y="1884783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우회계수</a:t>
            </a:r>
            <a:r>
              <a:rPr lang="ko-KR" altLang="en-US" dirty="0" smtClean="0"/>
              <a:t> 평균 그래프에서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평균이 가장 높게 나타났던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행정동 중 하나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총 </a:t>
            </a:r>
            <a:r>
              <a:rPr lang="ko-KR" altLang="en-US" dirty="0" err="1" smtClean="0"/>
              <a:t>이용승객</a:t>
            </a:r>
            <a:r>
              <a:rPr lang="ko-KR" altLang="en-US" dirty="0" smtClean="0"/>
              <a:t> 수가 </a:t>
            </a:r>
            <a:r>
              <a:rPr lang="en-US" altLang="ko-KR" dirty="0" smtClean="0"/>
              <a:t>5936</a:t>
            </a:r>
            <a:r>
              <a:rPr lang="ko-KR" altLang="en-US" dirty="0" smtClean="0"/>
              <a:t>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95" y="1884783"/>
            <a:ext cx="5389227" cy="36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9" y="1349153"/>
            <a:ext cx="6240845" cy="427232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152814" y="1827791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이수역과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방배역</a:t>
            </a:r>
            <a:r>
              <a:rPr lang="ko-KR" altLang="en-US" dirty="0" smtClean="0"/>
              <a:t> 사이의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버스 정류장과 롯데캐슬 아파트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시가지 주변의 데이터 건수가 높게 나옴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3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4236" y="280555"/>
            <a:ext cx="10380519" cy="70418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1" y="1110584"/>
            <a:ext cx="8301771" cy="4446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5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47650" y="222368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방배본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동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출근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/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퇴근 시간대의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OD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추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이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471" y="1075896"/>
            <a:ext cx="779152" cy="523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출근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72109" y="1086896"/>
            <a:ext cx="779152" cy="523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퇴근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80" y="5645578"/>
            <a:ext cx="4922947" cy="899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4" y="1714566"/>
            <a:ext cx="4377719" cy="4218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34" y="1714566"/>
            <a:ext cx="4478209" cy="431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21165" y="26999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71" y="373795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방배 </a:t>
            </a:r>
            <a:r>
              <a:rPr lang="ko-KR" altLang="en-US" sz="1400" b="1" dirty="0">
                <a:solidFill>
                  <a:prstClr val="white"/>
                </a:solidFill>
              </a:rPr>
              <a:t>본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동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따릉이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위치 및 분포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8" y="1687929"/>
            <a:ext cx="4167607" cy="41532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01" y="1963163"/>
            <a:ext cx="6004697" cy="36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7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21165" y="26999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39469" y="2798712"/>
            <a:ext cx="10762227" cy="15065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b="1" smtClean="0">
                <a:solidFill>
                  <a:prstClr val="white"/>
                </a:solidFill>
              </a:rPr>
              <a:t>결론</a:t>
            </a:r>
            <a:endParaRPr lang="en-US" altLang="ko-KR" sz="3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31758" y="2666804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주어진 서울시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Smart Card Data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를 활용하여 서울시 내 대중교통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취약지점을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확인하고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온디맨드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서비스 최적 입지에 대해 분석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55017" y="18796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06819" y="753982"/>
            <a:ext cx="10762227" cy="966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‘</a:t>
            </a:r>
            <a:r>
              <a:rPr lang="en-US" altLang="ko-KR" sz="2000" b="1" dirty="0" err="1"/>
              <a:t>MaaS</a:t>
            </a:r>
            <a:r>
              <a:rPr lang="en-US" altLang="ko-KR" sz="2000" b="1" dirty="0"/>
              <a:t>(Mobility as a Service)’ </a:t>
            </a:r>
            <a:r>
              <a:rPr lang="en-US" altLang="ko-KR" sz="2000" b="1" dirty="0" smtClean="0"/>
              <a:t>?</a:t>
            </a:r>
          </a:p>
          <a:p>
            <a:pPr algn="ctr"/>
            <a:r>
              <a:rPr lang="en-US" altLang="ko-KR" sz="1400" dirty="0" smtClean="0"/>
              <a:t> </a:t>
            </a:r>
          </a:p>
          <a:p>
            <a:pPr algn="ctr"/>
            <a:r>
              <a:rPr lang="ko-KR" altLang="en-US" sz="1400" dirty="0" smtClean="0"/>
              <a:t>하나의 </a:t>
            </a:r>
            <a:r>
              <a:rPr lang="ko-KR" altLang="en-US" sz="1400" dirty="0"/>
              <a:t>플랫폼에 예약 및 결제 등 다수의 </a:t>
            </a:r>
            <a:r>
              <a:rPr lang="ko-KR" altLang="en-US" sz="1400" dirty="0" smtClean="0"/>
              <a:t>서비스를 통합하여 </a:t>
            </a:r>
            <a:r>
              <a:rPr lang="ko-KR" altLang="en-US" sz="1400" dirty="0"/>
              <a:t>제공하는 것을 말함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72" y="1968716"/>
            <a:ext cx="4043757" cy="403011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565962" y="2422173"/>
            <a:ext cx="3266136" cy="3198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EX)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우버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카카오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T,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따릉이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공유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킥보드</a:t>
            </a:r>
            <a:r>
              <a:rPr lang="en-US" altLang="ko-KR" b="1" dirty="0">
                <a:ln w="3175">
                  <a:noFill/>
                </a:ln>
                <a:solidFill>
                  <a:prstClr val="white"/>
                </a:solidFill>
              </a:rPr>
              <a:t>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등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..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38391" y="128674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68021" y="56278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First. </a:t>
            </a:r>
            <a:r>
              <a:rPr lang="ko-KR" altLang="en-US" sz="1400" b="1" dirty="0">
                <a:solidFill>
                  <a:prstClr val="white"/>
                </a:solidFill>
              </a:rPr>
              <a:t>수요와 공급에 따른 교통수단별 </a:t>
            </a:r>
            <a:r>
              <a:rPr lang="en-US" altLang="ko-KR" sz="1400" b="1" dirty="0">
                <a:solidFill>
                  <a:prstClr val="white"/>
                </a:solidFill>
              </a:rPr>
              <a:t>Circuity(</a:t>
            </a:r>
            <a:r>
              <a:rPr lang="ko-KR" altLang="en-US" sz="1400" b="1" dirty="0" err="1">
                <a:solidFill>
                  <a:prstClr val="white"/>
                </a:solidFill>
              </a:rPr>
              <a:t>우회계수</a:t>
            </a:r>
            <a:r>
              <a:rPr lang="en-US" altLang="ko-KR" sz="1400" b="1" dirty="0">
                <a:solidFill>
                  <a:prstClr val="white"/>
                </a:solidFill>
              </a:rPr>
              <a:t>)</a:t>
            </a:r>
            <a:r>
              <a:rPr lang="ko-KR" altLang="en-US" sz="1400" b="1" dirty="0">
                <a:solidFill>
                  <a:prstClr val="white"/>
                </a:solidFill>
              </a:rPr>
              <a:t>를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확인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5367" y="1601881"/>
            <a:ext cx="10407534" cy="7647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ko-KR" b="1" dirty="0" smtClean="0">
                <a:ln/>
                <a:solidFill>
                  <a:schemeClr val="accent3"/>
                </a:solidFill>
              </a:rPr>
              <a:t>-&gt;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취약지점을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파악해 수요가 필요한 지점에 서비스를 하는 것이 중요하다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. </a:t>
            </a:r>
          </a:p>
        </p:txBody>
      </p:sp>
      <p:sp>
        <p:nvSpPr>
          <p:cNvPr id="8" name="타원 7"/>
          <p:cNvSpPr/>
          <p:nvPr/>
        </p:nvSpPr>
        <p:spPr>
          <a:xfrm>
            <a:off x="1420384" y="2671554"/>
            <a:ext cx="3266136" cy="3198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우회계수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(Circuity Factor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란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?)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09" y="3578845"/>
            <a:ext cx="4438650" cy="1047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51" y="5297277"/>
            <a:ext cx="53911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13701" y="254462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89" y="647908"/>
            <a:ext cx="8267716" cy="5489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타원 8"/>
          <p:cNvSpPr/>
          <p:nvPr/>
        </p:nvSpPr>
        <p:spPr>
          <a:xfrm>
            <a:off x="369369" y="4571007"/>
            <a:ext cx="3018613" cy="17627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네트워크 거리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: </a:t>
            </a: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약 </a:t>
            </a:r>
            <a:r>
              <a:rPr lang="en-US" altLang="ko-KR" sz="1300" b="1" dirty="0">
                <a:ln w="3175">
                  <a:noFill/>
                </a:ln>
                <a:solidFill>
                  <a:prstClr val="white"/>
                </a:solidFill>
              </a:rPr>
              <a:t>2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km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직선거리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: </a:t>
            </a: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약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1.5km</a:t>
            </a:r>
          </a:p>
          <a:p>
            <a:pPr algn="ctr">
              <a:lnSpc>
                <a:spcPct val="150000"/>
              </a:lnSpc>
            </a:pPr>
            <a:endParaRPr lang="en-US" altLang="ko-KR" sz="1300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Circuity = 1.33</a:t>
            </a:r>
            <a:endParaRPr lang="en-US" altLang="ko-KR" sz="1300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88019" y="340095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897765" y="620978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예상 기대효과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32804" y="1633883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혼잡한 지점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평균 대기시간이 긴 지점 주변을 공략하면 인원이 분산되는 효과를 얻을 수 있을 것이다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32804" y="290573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대중교통이 미비한 지점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역과의 거리가 너무 먼 지점 등은 택시 등을 이용하게 되므로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 </a:t>
            </a:r>
            <a:r>
              <a:rPr lang="ko-KR" altLang="en-US" sz="1400" dirty="0">
                <a:solidFill>
                  <a:schemeClr val="tx1"/>
                </a:solidFill>
              </a:rPr>
              <a:t>지점에 </a:t>
            </a:r>
            <a:r>
              <a:rPr lang="ko-KR" altLang="en-US" sz="1400" dirty="0" err="1">
                <a:solidFill>
                  <a:schemeClr val="tx1"/>
                </a:solidFill>
              </a:rPr>
              <a:t>온디맨드</a:t>
            </a:r>
            <a:r>
              <a:rPr lang="ko-KR" altLang="en-US" sz="1400" dirty="0">
                <a:solidFill>
                  <a:schemeClr val="tx1"/>
                </a:solidFill>
              </a:rPr>
              <a:t> 서비스가 생긴다면 효과를 볼 수 있을 것이다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32804" y="438124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Circuity</a:t>
            </a:r>
            <a:r>
              <a:rPr lang="ko-KR" altLang="en-US" sz="1400" b="1" dirty="0">
                <a:solidFill>
                  <a:schemeClr val="tx1"/>
                </a:solidFill>
              </a:rPr>
              <a:t>가 큰 지점은 그만큼 우회해서 간다는 뜻이므로 시간이 오래 걸린다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Circuity</a:t>
            </a:r>
            <a:r>
              <a:rPr lang="ko-KR" altLang="en-US" sz="1400" b="1" dirty="0">
                <a:solidFill>
                  <a:schemeClr val="tx1"/>
                </a:solidFill>
              </a:rPr>
              <a:t>와 관련된 분석을 통해 소비자의 요구를 효율적으로 해결할 수 있는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지점을 </a:t>
            </a:r>
            <a:r>
              <a:rPr lang="ko-KR" altLang="en-US" sz="1400" b="1" dirty="0">
                <a:solidFill>
                  <a:schemeClr val="tx1"/>
                </a:solidFill>
              </a:rPr>
              <a:t>파악하여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소비자의 </a:t>
            </a:r>
            <a:r>
              <a:rPr lang="ko-KR" altLang="en-US" sz="1400" b="1" dirty="0">
                <a:solidFill>
                  <a:schemeClr val="tx1"/>
                </a:solidFill>
              </a:rPr>
              <a:t>수요와 불편을 해결할 수 있을 것이다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3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73325" y="289249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03766" y="264814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err="1" smtClean="0">
                <a:solidFill>
                  <a:prstClr val="white"/>
                </a:solidFill>
              </a:rPr>
              <a:t>MaaS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ko-KR" altLang="en-US" sz="1400" b="1" dirty="0">
                <a:solidFill>
                  <a:prstClr val="white"/>
                </a:solidFill>
              </a:rPr>
              <a:t>서비스 중 공유 </a:t>
            </a:r>
            <a:r>
              <a:rPr lang="ko-KR" altLang="en-US" sz="1400" b="1" dirty="0" err="1">
                <a:solidFill>
                  <a:prstClr val="white"/>
                </a:solidFill>
              </a:rPr>
              <a:t>킥보드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공유 자전거 등의 단거리 교통수단을 선택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2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911</Words>
  <Application>Microsoft Office PowerPoint</Application>
  <PresentationFormat>와이드스크린</PresentationFormat>
  <Paragraphs>120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38_Office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25</cp:revision>
  <dcterms:created xsi:type="dcterms:W3CDTF">2022-01-05T05:55:08Z</dcterms:created>
  <dcterms:modified xsi:type="dcterms:W3CDTF">2022-01-07T05:04:18Z</dcterms:modified>
</cp:coreProperties>
</file>